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Gcuhyqf834SO8l+pJed9OlV4B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B2A0D-C4AD-4659-9931-68A4CD533593}" v="2" dt="2022-11-26T14:37:09.565"/>
  </p1510:revLst>
</p1510:revInfo>
</file>

<file path=ppt/tableStyles.xml><?xml version="1.0" encoding="utf-8"?>
<a:tblStyleLst xmlns:a="http://schemas.openxmlformats.org/drawingml/2006/main" def="{97D6370E-98BA-4086-B1C0-857645ED42FC}">
  <a:tblStyle styleId="{97D6370E-98BA-4086-B1C0-857645ED42F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ED"/>
          </a:solidFill>
        </a:fill>
      </a:tcStyle>
    </a:wholeTbl>
    <a:band1H>
      <a:tcTxStyle/>
      <a:tcStyle>
        <a:tcBdr/>
        <a:fill>
          <a:solidFill>
            <a:srgbClr val="CADCD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CD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59a32cc8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959a32cc8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8036bf7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98036bf7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59a32cc8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959a32cc8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959a32cc8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959a32cc8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59a32cc8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59a32cc8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59a32cc8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59a32cc8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59a32cc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959a32cc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macleod@idsb.e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Matthias.verdoodt@idsb.e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29249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de-DE">
                <a:solidFill>
                  <a:schemeClr val="accent5"/>
                </a:solidFill>
              </a:rPr>
              <a:t>Reinventing Education</a:t>
            </a:r>
            <a:br>
              <a:rPr lang="de-DE"/>
            </a:br>
            <a:r>
              <a:rPr lang="de-DE"/>
              <a:t>  Die 3 Arten der Schule  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245025" y="1738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621" y="0"/>
            <a:ext cx="793875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59a32cc8c_0_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/>
              <a:t>Welche ist Ihnen am wichtigsten?</a:t>
            </a:r>
            <a:endParaRPr/>
          </a:p>
        </p:txBody>
      </p:sp>
      <p:sp>
        <p:nvSpPr>
          <p:cNvPr id="125" name="Google Shape;125;g1959a32cc8c_0_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26" name="Google Shape;126;g1959a32cc8c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6149" y="1292425"/>
            <a:ext cx="5511700" cy="35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8036bf7ec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Wie läuft es in Ihrem Unterricht? </a:t>
            </a:r>
            <a:endParaRPr/>
          </a:p>
        </p:txBody>
      </p:sp>
      <p:sp>
        <p:nvSpPr>
          <p:cNvPr id="132" name="Google Shape;132;g198036bf7ec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198036bf7e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6495"/>
            <a:ext cx="9144000" cy="330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sz="2200"/>
              <a:t>Welcher Form gehört Ihre Schule an? </a:t>
            </a:r>
            <a:endParaRPr sz="22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sz="2200"/>
              <a:t>Wie schafft dies Harmonie oder Disharmonie mit Ihrem Unterricht?</a:t>
            </a:r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168" y="1285875"/>
            <a:ext cx="6224256" cy="35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959a32cc8c_0_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sz="2200"/>
              <a:t>iDSB-Prozess, um zu entscheiden, was für uns am besten ist.  </a:t>
            </a:r>
            <a:endParaRPr/>
          </a:p>
        </p:txBody>
      </p:sp>
      <p:sp>
        <p:nvSpPr>
          <p:cNvPr id="146" name="Google Shape;146;g1959a32cc8c_0_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47" name="Google Shape;147;g1959a32cc8c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168" y="1285875"/>
            <a:ext cx="6224255" cy="35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088"/>
            <a:ext cx="9144000" cy="49553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/>
          <p:nvPr/>
        </p:nvSpPr>
        <p:spPr>
          <a:xfrm>
            <a:off x="3200400" y="2343149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dirty="0"/>
              <a:t>Die Geschichte der </a:t>
            </a:r>
            <a:r>
              <a:rPr lang="de-DE" dirty="0" err="1"/>
              <a:t>iDSB</a:t>
            </a:r>
            <a:r>
              <a:rPr lang="de-DE" dirty="0"/>
              <a:t> erzählt von 3 Schultypen. </a:t>
            </a:r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487119"/>
            <a:ext cx="6715125" cy="333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 txBox="1"/>
          <p:nvPr/>
        </p:nvSpPr>
        <p:spPr>
          <a:xfrm>
            <a:off x="2093119" y="1977032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170" name="Google Shape;170;p16"/>
          <p:cNvGraphicFramePr/>
          <p:nvPr/>
        </p:nvGraphicFramePr>
        <p:xfrm>
          <a:off x="494659" y="720378"/>
          <a:ext cx="8049750" cy="3840500"/>
        </p:xfrm>
        <a:graphic>
          <a:graphicData uri="http://schemas.openxmlformats.org/drawingml/2006/table">
            <a:tbl>
              <a:tblPr firstRow="1" bandRow="1">
                <a:noFill/>
                <a:tableStyleId>{97D6370E-98BA-4086-B1C0-857645ED42FC}</a:tableStyleId>
              </a:tblPr>
              <a:tblGrid>
                <a:gridCol w="402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5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de-DE" sz="4800" b="0" u="none" strike="noStrike" cap="non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Beliefs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de-DE" sz="4800" b="0" u="none" strike="noStrike" cap="non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Reactions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b="0" u="none" strike="noStrike" cap="none">
                        <a:solidFill>
                          <a:schemeClr val="dk1"/>
                        </a:solidFill>
                        <a:latin typeface="Twentieth Century"/>
                        <a:ea typeface="Twentieth Century"/>
                        <a:cs typeface="Twentieth Century"/>
                        <a:sym typeface="Twentieth Century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800" b="0" u="none" strike="noStrike" cap="non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Resources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de-DE" sz="4800" b="0" u="none" strike="noStrike" cap="non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Activities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800" b="0" u="none" strike="noStrike" cap="non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Communities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de-DE" sz="4800" b="0" u="none" strike="noStrike" cap="non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Culture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4800" b="0" u="none" strike="noStrike" cap="non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Environments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de-DE" sz="4800" b="0" u="none" strike="noStrike" cap="none">
                          <a:solidFill>
                            <a:schemeClr val="dk1"/>
                          </a:solidFill>
                          <a:latin typeface="Twentieth Century"/>
                          <a:ea typeface="Twentieth Century"/>
                          <a:cs typeface="Twentieth Century"/>
                          <a:sym typeface="Twentieth Century"/>
                        </a:rPr>
                        <a:t>Systems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3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/>
              <a:t>           Wo wir waren und wohin wir gehen:</a:t>
            </a:r>
            <a:br>
              <a:rPr lang="de-DE"/>
            </a:br>
            <a:r>
              <a:rPr lang="de-DE"/>
              <a:t>Vertikale &amp; Horizontale Zusammenarbeit</a:t>
            </a:r>
            <a:br>
              <a:rPr lang="de-DE"/>
            </a:br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177" name="Google Shape;177;p11"/>
          <p:cNvGraphicFramePr/>
          <p:nvPr/>
        </p:nvGraphicFramePr>
        <p:xfrm>
          <a:off x="511493" y="1892165"/>
          <a:ext cx="8114400" cy="2174320"/>
        </p:xfrm>
        <a:graphic>
          <a:graphicData uri="http://schemas.openxmlformats.org/drawingml/2006/table">
            <a:tbl>
              <a:tblPr firstRow="1" bandRow="1">
                <a:noFill/>
                <a:tableStyleId>{97D6370E-98BA-4086-B1C0-857645ED42FC}</a:tableStyleId>
              </a:tblPr>
              <a:tblGrid>
                <a:gridCol w="40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strike="noStrike" cap="none"/>
                        <a:t>Da kommen wir her: 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strike="noStrike" cap="none"/>
                        <a:t>Da sind wir / Da wollen wir hin: 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fand nur in der GS statt (Teamnachmittage)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nicht systemisch verankert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verschiedene Umsetzungsversuche seit 2013, aber nicht nachhaltig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systemisch verankerte, feste und transparente Strukturen für Zusammenarbeit (Teamsstunden, Projektkarten, KUR...)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verstärkte fächerübergreifende Zusammenarbeit (z.B. in den Sprachen)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21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/>
              <a:t>        Wo wir waren und wohin wir gehen:</a:t>
            </a:r>
            <a:br>
              <a:rPr lang="de-DE"/>
            </a:br>
            <a:r>
              <a:rPr lang="de-DE"/>
              <a:t>Transparenz</a:t>
            </a:r>
            <a:br>
              <a:rPr lang="de-DE"/>
            </a:br>
            <a:endParaRPr/>
          </a:p>
        </p:txBody>
      </p:sp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184" name="Google Shape;184;p12"/>
          <p:cNvGraphicFramePr/>
          <p:nvPr/>
        </p:nvGraphicFramePr>
        <p:xfrm>
          <a:off x="511493" y="1892165"/>
          <a:ext cx="8114400" cy="2387680"/>
        </p:xfrm>
        <a:graphic>
          <a:graphicData uri="http://schemas.openxmlformats.org/drawingml/2006/table">
            <a:tbl>
              <a:tblPr firstRow="1" bandRow="1">
                <a:noFill/>
                <a:tableStyleId>{97D6370E-98BA-4086-B1C0-857645ED42FC}</a:tableStyleId>
              </a:tblPr>
              <a:tblGrid>
                <a:gridCol w="40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 kommen wir her: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 sind wir / Da wollen wir hin: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Prozesse (z.B. Notengebung) geprägt durch individuelle Entscheidungen der Lehrkräfte oder Absprachen innerhalb der Fachschaften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keine einheitliche, schulübergreifende Vorgehensweise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verbindliche und auf Phidias veröffentlichte Curricula und Notentransparenzkriterien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offene Diskussion über den Schulentwicklungsprozess und die Transformation hin zu einer Mainstream-Schule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800">
                <a:solidFill>
                  <a:srgbClr val="4A86E8"/>
                </a:solidFill>
              </a:rPr>
              <a:t>Vorstellung</a:t>
            </a:r>
            <a:endParaRPr sz="3800">
              <a:solidFill>
                <a:srgbClr val="4A86E8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4A86E8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800">
                <a:solidFill>
                  <a:srgbClr val="FF9900"/>
                </a:solidFill>
              </a:rPr>
              <a:t>Reflektieren</a:t>
            </a:r>
            <a:endParaRPr sz="3800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4A86E8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800">
                <a:solidFill>
                  <a:srgbClr val="00FF00"/>
                </a:solidFill>
              </a:rPr>
              <a:t>Verbinden</a:t>
            </a:r>
            <a:endParaRPr sz="38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34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/>
              <a:t>           Wo wir waren und wohin wir gehen:</a:t>
            </a:r>
            <a:br>
              <a:rPr lang="de-DE"/>
            </a:br>
            <a:r>
              <a:rPr lang="de-DE"/>
              <a:t>Unterricht basierend auf vorhergehender Evaluation</a:t>
            </a:r>
            <a:br>
              <a:rPr lang="de-DE"/>
            </a:br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191" name="Google Shape;191;p13"/>
          <p:cNvGraphicFramePr/>
          <p:nvPr/>
        </p:nvGraphicFramePr>
        <p:xfrm>
          <a:off x="511493" y="1892165"/>
          <a:ext cx="8114400" cy="1800350"/>
        </p:xfrm>
        <a:graphic>
          <a:graphicData uri="http://schemas.openxmlformats.org/drawingml/2006/table">
            <a:tbl>
              <a:tblPr firstRow="1" bandRow="1">
                <a:noFill/>
                <a:tableStyleId>{97D6370E-98BA-4086-B1C0-857645ED42FC}</a:tableStyleId>
              </a:tblPr>
              <a:tblGrid>
                <a:gridCol w="40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 kommen wir her: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 sind wir / Da wollen wir hin: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verschiedene Umsetzungsversuche seit 2013, aber nicht nachhaltig (z.B. Sprachenportfolio GS)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externe Evaluation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Pre-Assessments (Ziel: systematische Unterrichtsgestaltung auf Basis der erhobenen Daten)</a:t>
                      </a:r>
                      <a:r>
                        <a:rPr lang="de-DE" sz="1400" u="none" strike="noStrike" cap="none"/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i="1" u="none" strike="noStrike" cap="none">
                          <a:solidFill>
                            <a:schemeClr val="lt1"/>
                          </a:solidFill>
                        </a:rPr>
                        <a:t>Noch zu entwickeln!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20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/>
              <a:t>           Wo wir waren und wohin wir gehen:</a:t>
            </a:r>
            <a:br>
              <a:rPr lang="de-DE"/>
            </a:br>
            <a:r>
              <a:rPr lang="de-DE"/>
              <a:t>Differenzierung</a:t>
            </a:r>
            <a:br>
              <a:rPr lang="de-DE"/>
            </a:br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198" name="Google Shape;198;p14"/>
          <p:cNvGraphicFramePr/>
          <p:nvPr/>
        </p:nvGraphicFramePr>
        <p:xfrm>
          <a:off x="511493" y="1892165"/>
          <a:ext cx="8114400" cy="2601040"/>
        </p:xfrm>
        <a:graphic>
          <a:graphicData uri="http://schemas.openxmlformats.org/drawingml/2006/table">
            <a:tbl>
              <a:tblPr firstRow="1" bandRow="1">
                <a:noFill/>
                <a:tableStyleId>{97D6370E-98BA-4086-B1C0-857645ED42FC}</a:tableStyleId>
              </a:tblPr>
              <a:tblGrid>
                <a:gridCol w="40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 kommen wir her: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 sind wir / Da wollen wir hin: 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individuelle Ansätze einzelner Lehrkräfte oder Fachschaften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Externe Differenzierung, z.B. durch Sprachgruppen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kein schulübergreifender Ansatz, fehlendes gemeinsames Vokabular ("Was bedeutet Differenzierung?")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Pädagogischer Tag: Festlegung auf Möglichkeiten der Differenzierung (Prozess, Material, Produkt) innerhalb der Fachschaften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Erstellung von differenziertem Material (GS)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strike="noStrike" cap="none">
                          <a:solidFill>
                            <a:schemeClr val="lt1"/>
                          </a:solidFill>
                        </a:rPr>
                        <a:t>Nutzung digitaler Möglichkeiten zum Wissensmanagement und Austausch 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959a32cc8c_0_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959a32cc8c_0_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959a32cc8c_0_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959a32cc8c_0_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300">
                <a:solidFill>
                  <a:schemeClr val="dk1"/>
                </a:solidFill>
              </a:rPr>
              <a:t>Warum sind Sie hier?</a:t>
            </a:r>
            <a:endParaRPr sz="5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959a32cc8c_0_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1959a32cc8c_0_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>
                <a:solidFill>
                  <a:schemeClr val="dk1"/>
                </a:solidFill>
              </a:rPr>
              <a:t>Rob Macleod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>
                <a:solidFill>
                  <a:schemeClr val="dk1"/>
                </a:solidFill>
                <a:hlinkClick r:id="rId3"/>
              </a:rPr>
              <a:t>Robert.macleod@idsb.eu</a:t>
            </a:r>
            <a:endParaRPr lang="de-DE" sz="25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>
                <a:solidFill>
                  <a:schemeClr val="dk1"/>
                </a:solidFill>
              </a:rPr>
              <a:t>Matthias Verdoodt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err="1">
                <a:solidFill>
                  <a:schemeClr val="dk1"/>
                </a:solidFill>
                <a:hlinkClick r:id="rId4"/>
              </a:rPr>
              <a:t>Matthias.verdoodt@</a:t>
            </a:r>
            <a:r>
              <a:rPr lang="de-DE" sz="2500" err="1">
                <a:solidFill>
                  <a:schemeClr val="dk1"/>
                </a:solidFill>
                <a:hlinkClick r:id="rId4"/>
              </a:rPr>
              <a:t>idsb</a:t>
            </a:r>
            <a:r>
              <a:rPr lang="de-DE" sz="2500">
                <a:solidFill>
                  <a:schemeClr val="dk1"/>
                </a:solidFill>
                <a:hlinkClick r:id="rId4"/>
              </a:rPr>
              <a:t>.eu</a:t>
            </a:r>
            <a:endParaRPr lang="de-DE"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  <p:pic>
        <p:nvPicPr>
          <p:cNvPr id="74" name="Google Shape;74;g1959a32cc8c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5145" y="3462545"/>
            <a:ext cx="1315350" cy="13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59a32cc8c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80" name="Google Shape;80;g1959a32cc8c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800">
                <a:solidFill>
                  <a:srgbClr val="4A86E8"/>
                </a:solidFill>
              </a:rPr>
              <a:t>Traditional</a:t>
            </a:r>
            <a:endParaRPr sz="3800">
              <a:solidFill>
                <a:srgbClr val="4A86E8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de-DE" sz="3800">
                <a:solidFill>
                  <a:srgbClr val="FF9900"/>
                </a:solidFill>
              </a:rPr>
              <a:t>Mainstream</a:t>
            </a:r>
            <a:endParaRPr sz="3800">
              <a:solidFill>
                <a:srgbClr val="FF99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de-DE" sz="3800">
                <a:solidFill>
                  <a:srgbClr val="00FF00"/>
                </a:solidFill>
              </a:rPr>
              <a:t>Progressive</a:t>
            </a:r>
            <a:endParaRPr sz="3800">
              <a:solidFill>
                <a:srgbClr val="00FF00"/>
              </a:solidFill>
            </a:endParaRPr>
          </a:p>
        </p:txBody>
      </p:sp>
      <p:pic>
        <p:nvPicPr>
          <p:cNvPr id="81" name="Google Shape;81;g1959a32cc8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2549" y="2943448"/>
            <a:ext cx="1337875" cy="20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563" y="254473"/>
            <a:ext cx="7762875" cy="463455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/>
          <p:nvPr/>
        </p:nvSpPr>
        <p:spPr>
          <a:xfrm>
            <a:off x="1598950" y="4339025"/>
            <a:ext cx="719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de-DE" sz="2900" b="1" i="0" u="none" strike="noStrike" cap="none">
                <a:solidFill>
                  <a:srgbClr val="F1C23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Mainstream</a:t>
            </a:r>
            <a:endParaRPr sz="2900" b="1" i="0" u="none" strike="noStrike" cap="none">
              <a:solidFill>
                <a:srgbClr val="F1C23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4299625" y="3613625"/>
            <a:ext cx="70701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rgbClr val="1155C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Traditional</a:t>
            </a:r>
            <a:endParaRPr sz="2800" b="1" i="0" u="none" strike="noStrike" cap="none">
              <a:solidFill>
                <a:srgbClr val="1155C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3407194" y="841716"/>
            <a:ext cx="4503300" cy="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rgbClr val="38761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Progressive</a:t>
            </a:r>
            <a:endParaRPr sz="2800" b="1" i="0" u="none" strike="noStrike" cap="none">
              <a:solidFill>
                <a:srgbClr val="38761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70" y="0"/>
            <a:ext cx="904105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/>
              <a:t>Was beschreibt Ihre Schulerfahrungen am besten?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7743" y="1241227"/>
            <a:ext cx="5424535" cy="324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5845"/>
            <a:ext cx="9144001" cy="201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CA7BEBD55E2C45B9C7C3325B6F2577" ma:contentTypeVersion="16" ma:contentTypeDescription="Ein neues Dokument erstellen." ma:contentTypeScope="" ma:versionID="a571b335ca8c1ac69ca59f435f3de99b">
  <xsd:schema xmlns:xsd="http://www.w3.org/2001/XMLSchema" xmlns:xs="http://www.w3.org/2001/XMLSchema" xmlns:p="http://schemas.microsoft.com/office/2006/metadata/properties" xmlns:ns2="03c0e7e8-f53a-4518-96fe-29d669d9c5f6" xmlns:ns3="eae1e900-ed6f-4dbb-abac-63a1b6b549f8" targetNamespace="http://schemas.microsoft.com/office/2006/metadata/properties" ma:root="true" ma:fieldsID="e5911f12bf4686c0e401b0ada29186a7" ns2:_="" ns3:_="">
    <xsd:import namespace="03c0e7e8-f53a-4518-96fe-29d669d9c5f6"/>
    <xsd:import namespace="eae1e900-ed6f-4dbb-abac-63a1b6b549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0e7e8-f53a-4518-96fe-29d669d9c5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a0f5464-a0e8-4ea7-a47b-0046f0bf2cc2}" ma:internalName="TaxCatchAll" ma:showField="CatchAllData" ma:web="03c0e7e8-f53a-4518-96fe-29d669d9c5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1e900-ed6f-4dbb-abac-63a1b6b54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dfe1d35b-310b-4849-9eb5-957b4d675a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1EFF4D-4419-4E77-98ED-B90C94910405}"/>
</file>

<file path=customXml/itemProps2.xml><?xml version="1.0" encoding="utf-8"?>
<ds:datastoreItem xmlns:ds="http://schemas.openxmlformats.org/officeDocument/2006/customXml" ds:itemID="{EC9D9B57-0413-4FBA-94CE-1FE31B4C5F6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Bildschirmpräsentation (16:9)</PresentationFormat>
  <Paragraphs>83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Twentieth Century</vt:lpstr>
      <vt:lpstr>Simple Dark</vt:lpstr>
      <vt:lpstr>Reinventing Education   Die 3 Arten der Schule  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beschreibt Ihre Schulerfahrungen am besten? </vt:lpstr>
      <vt:lpstr>PowerPoint-Präsentation</vt:lpstr>
      <vt:lpstr>PowerPoint-Präsentation</vt:lpstr>
      <vt:lpstr>Welche ist Ihnen am wichtigsten?</vt:lpstr>
      <vt:lpstr>Wie läuft es in Ihrem Unterricht? </vt:lpstr>
      <vt:lpstr>Welcher Form gehört Ihre Schule an?  Wie schafft dies Harmonie oder Disharmonie mit Ihrem Unterricht?</vt:lpstr>
      <vt:lpstr>iDSB-Prozess, um zu entscheiden, was für uns am besten ist.  </vt:lpstr>
      <vt:lpstr>PowerPoint-Präsentation</vt:lpstr>
      <vt:lpstr>Die Geschichte der iDSB erzählt von 3 Schultypen. </vt:lpstr>
      <vt:lpstr>PowerPoint-Präsentation</vt:lpstr>
      <vt:lpstr>           Wo wir waren und wohin wir gehen: Vertikale &amp; Horizontale Zusammenarbeit </vt:lpstr>
      <vt:lpstr>        Wo wir waren und wohin wir gehen: Transparenz </vt:lpstr>
      <vt:lpstr>           Wo wir waren und wohin wir gehen: Unterricht basierend auf vorhergehender Evaluation </vt:lpstr>
      <vt:lpstr>           Wo wir waren und wohin wir gehen: Differenzierung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Reinventing Education   Die 3 Arten der Schule  </dc:title>
  <cp:lastModifiedBy>Matthias Verdoodt</cp:lastModifiedBy>
  <cp:revision>3</cp:revision>
  <dcterms:modified xsi:type="dcterms:W3CDTF">2022-11-26T14:37:30Z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0x010100D139694EB17DDB45A362FBAD570BAF44</vt:lpwstr>
  </property>
</Properties>
</file>